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71" r:id="rId5"/>
    <p:sldId id="268" r:id="rId6"/>
    <p:sldId id="266" r:id="rId7"/>
    <p:sldId id="267" r:id="rId8"/>
    <p:sldId id="257" r:id="rId9"/>
    <p:sldId id="272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508B-C2EE-43ED-95D1-21E93E63AB7E}" type="datetimeFigureOut">
              <a:rPr lang="es-PA" smtClean="0"/>
              <a:t>01/31/2020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46E4-6FDA-4619-8446-A82D62A87C0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0410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508B-C2EE-43ED-95D1-21E93E63AB7E}" type="datetimeFigureOut">
              <a:rPr lang="es-PA" smtClean="0"/>
              <a:t>01/31/2020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46E4-6FDA-4619-8446-A82D62A87C0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5052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508B-C2EE-43ED-95D1-21E93E63AB7E}" type="datetimeFigureOut">
              <a:rPr lang="es-PA" smtClean="0"/>
              <a:t>01/31/2020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46E4-6FDA-4619-8446-A82D62A87C0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671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508B-C2EE-43ED-95D1-21E93E63AB7E}" type="datetimeFigureOut">
              <a:rPr lang="es-PA" smtClean="0"/>
              <a:t>01/31/2020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46E4-6FDA-4619-8446-A82D62A87C0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9472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508B-C2EE-43ED-95D1-21E93E63AB7E}" type="datetimeFigureOut">
              <a:rPr lang="es-PA" smtClean="0"/>
              <a:t>01/31/2020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46E4-6FDA-4619-8446-A82D62A87C0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6570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508B-C2EE-43ED-95D1-21E93E63AB7E}" type="datetimeFigureOut">
              <a:rPr lang="es-PA" smtClean="0"/>
              <a:t>01/31/2020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46E4-6FDA-4619-8446-A82D62A87C0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1686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508B-C2EE-43ED-95D1-21E93E63AB7E}" type="datetimeFigureOut">
              <a:rPr lang="es-PA" smtClean="0"/>
              <a:t>01/31/2020</a:t>
            </a:fld>
            <a:endParaRPr lang="es-PA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46E4-6FDA-4619-8446-A82D62A87C0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5792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508B-C2EE-43ED-95D1-21E93E63AB7E}" type="datetimeFigureOut">
              <a:rPr lang="es-PA" smtClean="0"/>
              <a:t>01/31/2020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46E4-6FDA-4619-8446-A82D62A87C0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7386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508B-C2EE-43ED-95D1-21E93E63AB7E}" type="datetimeFigureOut">
              <a:rPr lang="es-PA" smtClean="0"/>
              <a:t>01/31/2020</a:t>
            </a:fld>
            <a:endParaRPr lang="es-PA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46E4-6FDA-4619-8446-A82D62A87C0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5825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508B-C2EE-43ED-95D1-21E93E63AB7E}" type="datetimeFigureOut">
              <a:rPr lang="es-PA" smtClean="0"/>
              <a:t>01/31/2020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46E4-6FDA-4619-8446-A82D62A87C0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37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508B-C2EE-43ED-95D1-21E93E63AB7E}" type="datetimeFigureOut">
              <a:rPr lang="es-PA" smtClean="0"/>
              <a:t>01/31/2020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46E4-6FDA-4619-8446-A82D62A87C0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6283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508B-C2EE-43ED-95D1-21E93E63AB7E}" type="datetimeFigureOut">
              <a:rPr lang="es-PA" smtClean="0"/>
              <a:t>01/31/2020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46E4-6FDA-4619-8446-A82D62A87C0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1149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4968" y="545362"/>
            <a:ext cx="1168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mtClean="0">
                <a:solidFill>
                  <a:schemeClr val="bg1"/>
                </a:solidFill>
              </a:rPr>
              <a:t>Foro Internacional de Protección de Datos Personales: Privacidad para la Persecución del Delito y la Rendición de Cuentas</a:t>
            </a:r>
            <a:endParaRPr lang="es-PA" dirty="0"/>
          </a:p>
        </p:txBody>
      </p:sp>
      <p:sp>
        <p:nvSpPr>
          <p:cNvPr id="5" name="CuadroTexto 4"/>
          <p:cNvSpPr txBox="1"/>
          <p:nvPr/>
        </p:nvSpPr>
        <p:spPr>
          <a:xfrm>
            <a:off x="1744394" y="1300146"/>
            <a:ext cx="1044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PbD</a:t>
            </a:r>
            <a:r>
              <a:rPr lang="es-PA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Registro electrónico de beneficiarios finales de PJ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716296" y="2377364"/>
            <a:ext cx="283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</a:rPr>
              <a:t>Prof. </a:t>
            </a:r>
            <a:r>
              <a:rPr lang="es-P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Augusto Ho</a:t>
            </a:r>
            <a:endParaRPr lang="es-P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8630" t="20291" r="18231" b="12974"/>
          <a:stretch/>
        </p:blipFill>
        <p:spPr>
          <a:xfrm>
            <a:off x="294967" y="1300146"/>
            <a:ext cx="1283111" cy="7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58239" y="457200"/>
            <a:ext cx="9786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800" b="1" dirty="0" smtClean="0"/>
              <a:t>- </a:t>
            </a:r>
            <a:r>
              <a:rPr lang="es-PA" sz="2800" b="1" dirty="0" err="1" smtClean="0"/>
              <a:t>PbD</a:t>
            </a:r>
            <a:r>
              <a:rPr lang="es-PA" sz="2800" b="1" dirty="0" smtClean="0"/>
              <a:t> fue aceptada en una resolución adoptada en 2010.</a:t>
            </a:r>
          </a:p>
          <a:p>
            <a:pPr algn="just"/>
            <a:r>
              <a:rPr lang="es-PA" sz="2800" b="1" dirty="0" smtClean="0"/>
              <a:t>- El art. 25 del RGPD le ha conferido la categoría de requisito legal, a la práctica de considerar la privacidad desde las primeras etapas del diseño de productos y servicios.</a:t>
            </a:r>
            <a:endParaRPr lang="es-PA" sz="2800" b="1" dirty="0"/>
          </a:p>
        </p:txBody>
      </p:sp>
    </p:spTree>
    <p:extLst>
      <p:ext uri="{BB962C8B-B14F-4D97-AF65-F5344CB8AC3E}">
        <p14:creationId xmlns:p14="http://schemas.microsoft.com/office/powerpoint/2010/main" val="39975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954" y="780067"/>
            <a:ext cx="800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chemeClr val="bg1"/>
                </a:solidFill>
              </a:rPr>
              <a:t>Proyecto de Ley Nº 169, de diciembre de 2019</a:t>
            </a:r>
            <a:endParaRPr lang="es-PA" sz="32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2541123"/>
            <a:ext cx="6569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chemeClr val="bg1"/>
                </a:solidFill>
              </a:rPr>
              <a:t>QUE CREA UN REGISTRO UNICO Y SEGURO DE INFORMACION PARA GARANTIZAR LA TRANSPARENCIA Y SE DICTAN OTRAS</a:t>
            </a:r>
          </a:p>
          <a:p>
            <a:pPr algn="ctr"/>
            <a:r>
              <a:rPr lang="es-PA" sz="2400" b="1" dirty="0" smtClean="0">
                <a:solidFill>
                  <a:schemeClr val="bg1"/>
                </a:solidFill>
              </a:rPr>
              <a:t>DISPOSICIONES</a:t>
            </a:r>
            <a:endParaRPr lang="es-P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65" y="2865071"/>
            <a:ext cx="1152244" cy="11278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509" y="2865071"/>
            <a:ext cx="1219306" cy="120101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30064" y="5193945"/>
            <a:ext cx="65237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9DD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s-PA" altLang="es-PA" sz="3600" dirty="0">
                <a:solidFill>
                  <a:prstClr val="black"/>
                </a:solidFill>
                <a:latin typeface="Monotype Corsiva" pitchFamily="66" charset="0"/>
              </a:rPr>
              <a:t>Augusto Ho</a:t>
            </a:r>
            <a:r>
              <a:rPr lang="es-PA" altLang="es-PA" sz="2800" dirty="0">
                <a:solidFill>
                  <a:prstClr val="white"/>
                </a:solidFill>
                <a:latin typeface="Constantia"/>
              </a:rPr>
              <a:t/>
            </a:r>
            <a:br>
              <a:rPr lang="es-PA" altLang="es-PA" sz="2800" dirty="0">
                <a:solidFill>
                  <a:prstClr val="white"/>
                </a:solidFill>
                <a:latin typeface="Constantia"/>
              </a:rPr>
            </a:br>
            <a:r>
              <a:rPr lang="es-PA" altLang="es-PA" sz="2000" dirty="0">
                <a:solidFill>
                  <a:prstClr val="black"/>
                </a:solidFill>
                <a:latin typeface="Constantia"/>
              </a:rPr>
              <a:t>hoaugusto67@gmail.com</a:t>
            </a:r>
            <a:br>
              <a:rPr lang="es-PA" altLang="es-PA" sz="2000" dirty="0">
                <a:solidFill>
                  <a:prstClr val="black"/>
                </a:solidFill>
                <a:latin typeface="Constantia"/>
              </a:rPr>
            </a:br>
            <a:endParaRPr lang="es-PA" altLang="es-PA" sz="20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642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63677"/>
            <a:ext cx="10515600" cy="1027011"/>
          </a:xfrm>
          <a:effectLst>
            <a:glow rad="571500">
              <a:schemeClr val="accent1">
                <a:alpha val="40000"/>
              </a:schemeClr>
            </a:glow>
          </a:effectLst>
        </p:spPr>
        <p:txBody>
          <a:bodyPr/>
          <a:lstStyle/>
          <a:p>
            <a:r>
              <a:rPr lang="es-PA" b="1" dirty="0" smtClean="0"/>
              <a:t>Una agenda para hoy</a:t>
            </a:r>
            <a:endParaRPr lang="es-PA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7477" y="2625212"/>
            <a:ext cx="10515600" cy="3684486"/>
          </a:xfrm>
        </p:spPr>
        <p:txBody>
          <a:bodyPr/>
          <a:lstStyle/>
          <a:p>
            <a:r>
              <a:rPr lang="es-PA" sz="3200" dirty="0" smtClean="0"/>
              <a:t>Estado actual de la legislación panameña de PDP</a:t>
            </a:r>
          </a:p>
          <a:p>
            <a:pPr lvl="1"/>
            <a:r>
              <a:rPr lang="es-PA" dirty="0" smtClean="0"/>
              <a:t>Llegar tarde tiene sus ventajas… y desventajas</a:t>
            </a:r>
          </a:p>
          <a:p>
            <a:r>
              <a:rPr lang="es-PA" sz="3200" dirty="0" smtClean="0"/>
              <a:t>Algunos precedentes </a:t>
            </a:r>
          </a:p>
          <a:p>
            <a:r>
              <a:rPr lang="es-PA" sz="3200" dirty="0" smtClean="0"/>
              <a:t>Principios fundacionales de la </a:t>
            </a:r>
            <a:r>
              <a:rPr lang="es-PA" sz="3200" dirty="0" err="1" smtClean="0"/>
              <a:t>PbD</a:t>
            </a:r>
            <a:endParaRPr lang="es-PA" sz="3200" dirty="0" smtClean="0"/>
          </a:p>
          <a:p>
            <a:r>
              <a:rPr lang="es-PA" sz="3200" dirty="0" smtClean="0"/>
              <a:t>Registro de beneficiarios finales de personas jurídicas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0954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823" y="309716"/>
            <a:ext cx="10515600" cy="1165123"/>
          </a:xfrm>
        </p:spPr>
        <p:txBody>
          <a:bodyPr>
            <a:normAutofit fontScale="90000"/>
          </a:bodyPr>
          <a:lstStyle/>
          <a:p>
            <a:r>
              <a:rPr lang="es-PA" b="1" dirty="0" smtClean="0"/>
              <a:t>Legislación aplicable en Panamá</a:t>
            </a:r>
            <a:r>
              <a:rPr lang="es-PA" dirty="0" smtClean="0"/>
              <a:t/>
            </a:r>
            <a:br>
              <a:rPr lang="es-PA" dirty="0" smtClean="0"/>
            </a:br>
            <a:endParaRPr lang="es-PA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181" y="4663128"/>
            <a:ext cx="10719619" cy="17145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8539" y="1474839"/>
            <a:ext cx="1104951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/>
              <a:t>Ley Nº 81, de marzo de 2019 -  </a:t>
            </a:r>
            <a:r>
              <a:rPr lang="es-PA" sz="2800" i="1" dirty="0" smtClean="0"/>
              <a:t>Protección de Datos Personales.</a:t>
            </a:r>
          </a:p>
          <a:p>
            <a:endParaRPr lang="es-PA" sz="2800" dirty="0" smtClean="0"/>
          </a:p>
          <a:p>
            <a:r>
              <a:rPr lang="es-PA" sz="2800" dirty="0" smtClean="0"/>
              <a:t>Proyecto de Ley Nº 169, de diciembre de 2019 - </a:t>
            </a:r>
            <a:r>
              <a:rPr lang="es-PA" sz="2800" i="1" dirty="0" smtClean="0"/>
              <a:t>Registro de beneficiarios finales de personas jurídicas.</a:t>
            </a:r>
          </a:p>
          <a:p>
            <a:endParaRPr lang="es-PA" sz="2800" dirty="0"/>
          </a:p>
          <a:p>
            <a:r>
              <a:rPr lang="es-PA" sz="2800" dirty="0" smtClean="0"/>
              <a:t>Ley Nº 124, de enero 2020 – </a:t>
            </a:r>
            <a:r>
              <a:rPr lang="es-PA" sz="2800" i="1" dirty="0" smtClean="0"/>
              <a:t>Superintendencia de Sujetos no financieros.</a:t>
            </a:r>
          </a:p>
          <a:p>
            <a:endParaRPr lang="es-PA" sz="2800" i="1" dirty="0" smtClean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8800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9231" cy="697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76775" y="858129"/>
            <a:ext cx="557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CENTRO FINANCIERO</a:t>
            </a:r>
            <a:endParaRPr lang="es-E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7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609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51692" y="5655212"/>
            <a:ext cx="597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CANAL DE PANAMÁ AMPLIADO</a:t>
            </a:r>
            <a:endParaRPr lang="es-E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66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39213" y="0"/>
            <a:ext cx="10014156" cy="1600200"/>
          </a:xfrm>
        </p:spPr>
        <p:txBody>
          <a:bodyPr>
            <a:normAutofit/>
          </a:bodyPr>
          <a:lstStyle/>
          <a:p>
            <a:r>
              <a:rPr lang="es-PA" dirty="0" smtClean="0"/>
              <a:t>Precedentes</a:t>
            </a:r>
            <a:endParaRPr lang="es-PA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4294967295"/>
          </p:nvPr>
        </p:nvSpPr>
        <p:spPr>
          <a:xfrm>
            <a:off x="7216726" y="3716594"/>
            <a:ext cx="4501789" cy="2845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sz="3200" dirty="0" smtClean="0"/>
              <a:t>- 2.4 Tera</a:t>
            </a:r>
          </a:p>
          <a:p>
            <a:pPr marL="0" indent="0">
              <a:buNone/>
            </a:pPr>
            <a:r>
              <a:rPr lang="es-PA" sz="3200" dirty="0" smtClean="0"/>
              <a:t>- 11.5 millones 	de 	documentos</a:t>
            </a:r>
          </a:p>
          <a:p>
            <a:pPr marL="0" indent="0">
              <a:buNone/>
            </a:pPr>
            <a:r>
              <a:rPr lang="es-PA" sz="3200" dirty="0" smtClean="0"/>
              <a:t>- Comunicaciones 	Cliente - Abogado </a:t>
            </a:r>
            <a:endParaRPr lang="es-PA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710813" y="3318385"/>
            <a:ext cx="8893276" cy="3982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2027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8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25560" y="589935"/>
            <a:ext cx="9483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800" i="1" dirty="0" err="1" smtClean="0">
                <a:solidFill>
                  <a:schemeClr val="bg1"/>
                </a:solidFill>
              </a:rPr>
              <a:t>PbD</a:t>
            </a:r>
            <a:r>
              <a:rPr lang="es-PA" sz="2800" i="1" dirty="0" smtClean="0">
                <a:solidFill>
                  <a:schemeClr val="bg1"/>
                </a:solidFill>
              </a:rPr>
              <a:t> considera la privacidad y los principios de protección de</a:t>
            </a:r>
          </a:p>
          <a:p>
            <a:pPr algn="just"/>
            <a:r>
              <a:rPr lang="es-PA" sz="2800" i="1" dirty="0" smtClean="0">
                <a:solidFill>
                  <a:schemeClr val="bg1"/>
                </a:solidFill>
              </a:rPr>
              <a:t>datos desde la concepción de cualquier tipo de tratamiento</a:t>
            </a:r>
            <a:endParaRPr lang="es-PA" sz="2800" i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995217" y="5147187"/>
            <a:ext cx="5611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800" i="1" dirty="0">
                <a:solidFill>
                  <a:schemeClr val="bg1"/>
                </a:solidFill>
              </a:rPr>
              <a:t>A</a:t>
            </a:r>
            <a:r>
              <a:rPr lang="es-PA" sz="2800" i="1" dirty="0" smtClean="0">
                <a:solidFill>
                  <a:schemeClr val="bg1"/>
                </a:solidFill>
              </a:rPr>
              <a:t>plica para  un sistema, un producto hardware o software, un servicio o un proceso.</a:t>
            </a:r>
            <a:endParaRPr lang="es-PA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678" y="457200"/>
            <a:ext cx="4979962" cy="1216855"/>
          </a:xfrm>
        </p:spPr>
        <p:txBody>
          <a:bodyPr/>
          <a:lstStyle/>
          <a:p>
            <a:r>
              <a:rPr lang="es-ES" b="1" dirty="0" smtClean="0"/>
              <a:t>¿Cocinamos algo rico?</a:t>
            </a:r>
            <a:endParaRPr lang="es-ES" b="1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 b="1" dirty="0" smtClean="0">
                <a:latin typeface="+mj-lt"/>
              </a:rPr>
              <a:t>¿Dejarías sin lavar las verduras?</a:t>
            </a:r>
          </a:p>
          <a:p>
            <a:endParaRPr lang="es-ES" sz="2800" b="1" dirty="0" smtClean="0">
              <a:latin typeface="+mj-lt"/>
            </a:endParaRPr>
          </a:p>
          <a:p>
            <a:endParaRPr lang="es-ES" sz="2800" b="1" dirty="0">
              <a:latin typeface="+mj-lt"/>
            </a:endParaRPr>
          </a:p>
          <a:p>
            <a:r>
              <a:rPr lang="es-ES" sz="2800" b="1" dirty="0" smtClean="0">
                <a:latin typeface="+mj-lt"/>
              </a:rPr>
              <a:t>¿Dejarías la loza sin lavar?</a:t>
            </a:r>
            <a:endParaRPr lang="es-ES" sz="2800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3" y="1125415"/>
            <a:ext cx="6414867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7088</TotalTime>
  <Words>260</Words>
  <Application>Microsoft Office PowerPoint</Application>
  <PresentationFormat>Panorámica</PresentationFormat>
  <Paragraphs>35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Batang</vt:lpstr>
      <vt:lpstr>Calibri</vt:lpstr>
      <vt:lpstr>Calibri Light</vt:lpstr>
      <vt:lpstr>Constantia</vt:lpstr>
      <vt:lpstr>Monotype Corsiva</vt:lpstr>
      <vt:lpstr>Wingdings 2</vt:lpstr>
      <vt:lpstr>Tema de Office</vt:lpstr>
      <vt:lpstr>Presentación de PowerPoint</vt:lpstr>
      <vt:lpstr>Una agenda para hoy</vt:lpstr>
      <vt:lpstr>Legislación aplicable en Panamá </vt:lpstr>
      <vt:lpstr>Presentación de PowerPoint</vt:lpstr>
      <vt:lpstr>Presentación de PowerPoint</vt:lpstr>
      <vt:lpstr>Precedentes</vt:lpstr>
      <vt:lpstr>Presentación de PowerPoint</vt:lpstr>
      <vt:lpstr>Presentación de PowerPoint</vt:lpstr>
      <vt:lpstr>¿Cocinamos algo rico?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Augusto Ho</dc:creator>
  <cp:lastModifiedBy>Usuario de Windows</cp:lastModifiedBy>
  <cp:revision>40</cp:revision>
  <dcterms:created xsi:type="dcterms:W3CDTF">2020-01-24T16:00:36Z</dcterms:created>
  <dcterms:modified xsi:type="dcterms:W3CDTF">2020-01-31T17:42:17Z</dcterms:modified>
</cp:coreProperties>
</file>