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71" r:id="rId5"/>
    <p:sldId id="268" r:id="rId6"/>
    <p:sldId id="266" r:id="rId7"/>
    <p:sldId id="267" r:id="rId8"/>
    <p:sldId id="257" r:id="rId9"/>
    <p:sldId id="272" r:id="rId10"/>
    <p:sldId id="260" r:id="rId11"/>
    <p:sldId id="263" r:id="rId12"/>
    <p:sldId id="264" r:id="rId13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4" y="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0410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59472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65706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416862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57926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87386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5825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5376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62838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50529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6671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1508B-C2EE-43ED-95D1-21E93E63AB7E}" type="datetimeFigureOut">
              <a:rPr lang="es-PA" smtClean="0"/>
              <a:t>01/31/2020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446E4-6FDA-4619-8446-A82D62A87C0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1149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94968" y="545362"/>
            <a:ext cx="1168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mtClean="0">
                <a:solidFill>
                  <a:schemeClr val="bg1"/>
                </a:solidFill>
              </a:rPr>
              <a:t>Foro Internacional de Protección de Datos Personales: Privacidad para la Persecución del Delito y la Rendición de Cuentas</a:t>
            </a:r>
            <a:endParaRPr lang="es-PA" dirty="0"/>
          </a:p>
        </p:txBody>
      </p:sp>
      <p:sp>
        <p:nvSpPr>
          <p:cNvPr id="5" name="CuadroTexto 4"/>
          <p:cNvSpPr txBox="1"/>
          <p:nvPr/>
        </p:nvSpPr>
        <p:spPr>
          <a:xfrm>
            <a:off x="1744394" y="1300146"/>
            <a:ext cx="10447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3200" dirty="0" err="1" smtClean="0">
                <a:solidFill>
                  <a:schemeClr val="bg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PbD</a:t>
            </a:r>
            <a:r>
              <a:rPr lang="es-PA" sz="3200" dirty="0" smtClean="0">
                <a:solidFill>
                  <a:schemeClr val="bg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: Registro electrónico de beneficiarios finales de PJ</a:t>
            </a:r>
            <a:endParaRPr lang="es-PA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716296" y="2377364"/>
            <a:ext cx="2831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800" dirty="0" smtClean="0">
                <a:solidFill>
                  <a:schemeClr val="bg1"/>
                </a:solidFill>
              </a:rPr>
              <a:t>Prof. </a:t>
            </a:r>
            <a:r>
              <a:rPr lang="es-PA" sz="32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Augusto Ho</a:t>
            </a:r>
            <a:endParaRPr lang="es-PA" sz="32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18630" t="20291" r="18231" b="12974"/>
          <a:stretch/>
        </p:blipFill>
        <p:spPr>
          <a:xfrm>
            <a:off x="294967" y="1300146"/>
            <a:ext cx="1283111" cy="79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7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63677"/>
            <a:ext cx="10515600" cy="1027011"/>
          </a:xfrm>
          <a:effectLst>
            <a:glow rad="571500">
              <a:schemeClr val="accent1">
                <a:alpha val="40000"/>
              </a:schemeClr>
            </a:glow>
          </a:effectLst>
        </p:spPr>
        <p:txBody>
          <a:bodyPr/>
          <a:lstStyle/>
          <a:p>
            <a:r>
              <a:rPr lang="es-PA" b="1" dirty="0" smtClean="0"/>
              <a:t>Una agenda para hoy</a:t>
            </a:r>
            <a:endParaRPr lang="es-PA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7477" y="2625212"/>
            <a:ext cx="10515600" cy="3684486"/>
          </a:xfrm>
        </p:spPr>
        <p:txBody>
          <a:bodyPr/>
          <a:lstStyle/>
          <a:p>
            <a:r>
              <a:rPr lang="es-PA" sz="3200" dirty="0" smtClean="0"/>
              <a:t>Estado actual de la legislación panameña de PDP</a:t>
            </a:r>
          </a:p>
          <a:p>
            <a:pPr lvl="1"/>
            <a:r>
              <a:rPr lang="es-PA" dirty="0" smtClean="0"/>
              <a:t>Llegar tarde tiene sus ventajas… y desventajas</a:t>
            </a:r>
          </a:p>
          <a:p>
            <a:r>
              <a:rPr lang="es-PA" sz="3200" dirty="0" smtClean="0"/>
              <a:t>Algunos precedentes </a:t>
            </a:r>
          </a:p>
          <a:p>
            <a:r>
              <a:rPr lang="es-PA" sz="3200" dirty="0" smtClean="0"/>
              <a:t>Principios fundacionales de la </a:t>
            </a:r>
            <a:r>
              <a:rPr lang="es-PA" sz="3200" dirty="0" err="1" smtClean="0"/>
              <a:t>PbD</a:t>
            </a:r>
            <a:endParaRPr lang="es-PA" sz="3200" dirty="0" smtClean="0"/>
          </a:p>
          <a:p>
            <a:r>
              <a:rPr lang="es-PA" sz="3200" dirty="0" smtClean="0"/>
              <a:t>Registro de beneficiarios finales de personas jurídicas</a:t>
            </a:r>
          </a:p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09549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9823" y="309716"/>
            <a:ext cx="10515600" cy="1165123"/>
          </a:xfrm>
        </p:spPr>
        <p:txBody>
          <a:bodyPr>
            <a:normAutofit fontScale="90000"/>
          </a:bodyPr>
          <a:lstStyle/>
          <a:p>
            <a:r>
              <a:rPr lang="es-PA" b="1" dirty="0" smtClean="0"/>
              <a:t>Legislación aplicable en Panamá</a:t>
            </a:r>
            <a:r>
              <a:rPr lang="es-PA" dirty="0" smtClean="0"/>
              <a:t/>
            </a:r>
            <a:br>
              <a:rPr lang="es-PA" dirty="0" smtClean="0"/>
            </a:br>
            <a:endParaRPr lang="es-PA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181" y="4663128"/>
            <a:ext cx="10719619" cy="17145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98539" y="1474839"/>
            <a:ext cx="1104951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2800" dirty="0" smtClean="0"/>
              <a:t>Ley Nº 81, de marzo de 2019 -  </a:t>
            </a:r>
            <a:r>
              <a:rPr lang="es-PA" sz="2800" i="1" dirty="0" smtClean="0"/>
              <a:t>Protección de Datos Personales.</a:t>
            </a:r>
          </a:p>
          <a:p>
            <a:endParaRPr lang="es-PA" sz="2800" dirty="0" smtClean="0"/>
          </a:p>
          <a:p>
            <a:r>
              <a:rPr lang="es-PA" sz="2800" dirty="0" smtClean="0"/>
              <a:t>Proyecto de Ley Nº 169, de diciembre de 2019 - </a:t>
            </a:r>
            <a:r>
              <a:rPr lang="es-PA" sz="2800" i="1" dirty="0" smtClean="0"/>
              <a:t>Registro de beneficiarios finales de personas jurídicas.</a:t>
            </a:r>
          </a:p>
          <a:p>
            <a:endParaRPr lang="es-PA" sz="2800" dirty="0"/>
          </a:p>
          <a:p>
            <a:r>
              <a:rPr lang="es-PA" sz="2800" dirty="0" smtClean="0"/>
              <a:t>Ley Nº 124, de enero 2020 – </a:t>
            </a:r>
            <a:r>
              <a:rPr lang="es-PA" sz="2800" i="1" dirty="0" smtClean="0"/>
              <a:t>Superintendencia de Sujetos no financieros.</a:t>
            </a:r>
          </a:p>
          <a:p>
            <a:endParaRPr lang="es-PA" sz="2800" i="1" dirty="0" smtClean="0"/>
          </a:p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388005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309231" cy="697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76775" y="858129"/>
            <a:ext cx="5577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+mj-lt"/>
              </a:rPr>
              <a:t>CENTRO FINANCIERO</a:t>
            </a:r>
            <a:endParaRPr lang="es-ES" sz="2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70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609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51692" y="5655212"/>
            <a:ext cx="5978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+mj-lt"/>
              </a:rPr>
              <a:t>CANAL DE PANAMÁ AMPLIADO</a:t>
            </a:r>
            <a:endParaRPr lang="es-ES" sz="2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665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39213" y="0"/>
            <a:ext cx="10014156" cy="1600200"/>
          </a:xfrm>
        </p:spPr>
        <p:txBody>
          <a:bodyPr>
            <a:normAutofit/>
          </a:bodyPr>
          <a:lstStyle/>
          <a:p>
            <a:r>
              <a:rPr lang="es-PA" dirty="0" smtClean="0"/>
              <a:t>Precedentes</a:t>
            </a:r>
            <a:endParaRPr lang="es-PA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4294967295"/>
          </p:nvPr>
        </p:nvSpPr>
        <p:spPr>
          <a:xfrm>
            <a:off x="7216726" y="3716594"/>
            <a:ext cx="4501789" cy="28455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PA" sz="3200" dirty="0" smtClean="0"/>
              <a:t>- 2.4 Tera</a:t>
            </a:r>
          </a:p>
          <a:p>
            <a:pPr marL="0" indent="0">
              <a:buNone/>
            </a:pPr>
            <a:r>
              <a:rPr lang="es-PA" sz="3200" dirty="0" smtClean="0"/>
              <a:t>- 11.5 millones 	de 	documentos</a:t>
            </a:r>
          </a:p>
          <a:p>
            <a:pPr marL="0" indent="0">
              <a:buNone/>
            </a:pPr>
            <a:r>
              <a:rPr lang="es-PA" sz="3200" dirty="0" smtClean="0"/>
              <a:t>- Comunicaciones 	Cliente - Abogado </a:t>
            </a:r>
            <a:endParaRPr lang="es-PA" sz="3200" dirty="0"/>
          </a:p>
        </p:txBody>
      </p:sp>
      <p:sp>
        <p:nvSpPr>
          <p:cNvPr id="7" name="CuadroTexto 6"/>
          <p:cNvSpPr txBox="1"/>
          <p:nvPr/>
        </p:nvSpPr>
        <p:spPr>
          <a:xfrm>
            <a:off x="1710813" y="3318385"/>
            <a:ext cx="8893276" cy="39820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220270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81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725560" y="589935"/>
            <a:ext cx="94832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sz="2800" i="1" dirty="0" err="1" smtClean="0">
                <a:solidFill>
                  <a:schemeClr val="bg1"/>
                </a:solidFill>
              </a:rPr>
              <a:t>PbD</a:t>
            </a:r>
            <a:r>
              <a:rPr lang="es-PA" sz="2800" i="1" dirty="0" smtClean="0">
                <a:solidFill>
                  <a:schemeClr val="bg1"/>
                </a:solidFill>
              </a:rPr>
              <a:t> considera la privacidad y los principios de protección de</a:t>
            </a:r>
          </a:p>
          <a:p>
            <a:pPr algn="just"/>
            <a:r>
              <a:rPr lang="es-PA" sz="2800" i="1" dirty="0" smtClean="0">
                <a:solidFill>
                  <a:schemeClr val="bg1"/>
                </a:solidFill>
              </a:rPr>
              <a:t>datos desde la concepción de cualquier tipo de tratamiento</a:t>
            </a:r>
            <a:endParaRPr lang="es-PA" sz="2800" i="1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995217" y="5147187"/>
            <a:ext cx="56117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sz="2800" i="1" dirty="0">
                <a:solidFill>
                  <a:schemeClr val="bg1"/>
                </a:solidFill>
              </a:rPr>
              <a:t>A</a:t>
            </a:r>
            <a:r>
              <a:rPr lang="es-PA" sz="2800" i="1" dirty="0" smtClean="0">
                <a:solidFill>
                  <a:schemeClr val="bg1"/>
                </a:solidFill>
              </a:rPr>
              <a:t>plica para  un sistema, un producto hardware o software, un servicio o un proceso.</a:t>
            </a:r>
            <a:endParaRPr lang="es-PA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81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678" y="457200"/>
            <a:ext cx="4979962" cy="1216855"/>
          </a:xfrm>
        </p:spPr>
        <p:txBody>
          <a:bodyPr/>
          <a:lstStyle/>
          <a:p>
            <a:r>
              <a:rPr lang="es-ES" b="1" dirty="0" smtClean="0"/>
              <a:t>¿Cocinamos algo rico?</a:t>
            </a:r>
            <a:endParaRPr lang="es-ES" b="1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sz="2800" b="1" dirty="0" smtClean="0">
                <a:latin typeface="+mj-lt"/>
              </a:rPr>
              <a:t>¿Dejarías sin lavar las verduras?</a:t>
            </a:r>
          </a:p>
          <a:p>
            <a:endParaRPr lang="es-ES" sz="2800" b="1" dirty="0" smtClean="0">
              <a:latin typeface="+mj-lt"/>
            </a:endParaRPr>
          </a:p>
          <a:p>
            <a:endParaRPr lang="es-ES" sz="2800" b="1" dirty="0">
              <a:latin typeface="+mj-lt"/>
            </a:endParaRPr>
          </a:p>
          <a:p>
            <a:r>
              <a:rPr lang="es-ES" sz="2800" b="1" dirty="0" smtClean="0">
                <a:latin typeface="+mj-lt"/>
              </a:rPr>
              <a:t>¿Dejarías la loza sin lavar?</a:t>
            </a:r>
            <a:endParaRPr lang="es-ES" sz="2800" b="1" dirty="0"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723" y="1125415"/>
            <a:ext cx="6414867" cy="475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71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158239" y="457200"/>
            <a:ext cx="97864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sz="2800" b="1" dirty="0" smtClean="0"/>
              <a:t>- </a:t>
            </a:r>
            <a:r>
              <a:rPr lang="es-PA" sz="2800" b="1" dirty="0" err="1" smtClean="0"/>
              <a:t>PbD</a:t>
            </a:r>
            <a:r>
              <a:rPr lang="es-PA" sz="2800" b="1" dirty="0" smtClean="0"/>
              <a:t> fue aceptada en una resolución adoptada en 2010.</a:t>
            </a:r>
          </a:p>
          <a:p>
            <a:pPr algn="just"/>
            <a:r>
              <a:rPr lang="es-PA" sz="2800" b="1" dirty="0" smtClean="0"/>
              <a:t>- El art. 25 del RGPD le ha conferido la categoría de requisito legal, a la práctica de considerar la privacidad desde las primeras etapas del diseño de productos y servicios.</a:t>
            </a:r>
            <a:endParaRPr lang="es-PA" sz="2800" b="1" dirty="0"/>
          </a:p>
        </p:txBody>
      </p:sp>
    </p:spTree>
    <p:extLst>
      <p:ext uri="{BB962C8B-B14F-4D97-AF65-F5344CB8AC3E}">
        <p14:creationId xmlns:p14="http://schemas.microsoft.com/office/powerpoint/2010/main" val="399757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28954" y="780067"/>
            <a:ext cx="8002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3200" b="1" dirty="0" smtClean="0">
                <a:solidFill>
                  <a:schemeClr val="bg1"/>
                </a:solidFill>
              </a:rPr>
              <a:t>Proyecto de Ley Nº 169, de diciembre de 2019</a:t>
            </a:r>
            <a:endParaRPr lang="es-PA" sz="3200" b="1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0" y="2541123"/>
            <a:ext cx="65696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2400" b="1" dirty="0" smtClean="0">
                <a:solidFill>
                  <a:schemeClr val="bg1"/>
                </a:solidFill>
              </a:rPr>
              <a:t>QUE CREA UN REGISTRO UNICO Y SEGURO DE INFORMACION PARA GARANTIZAR LA TRANSPARENCIA Y SE DICTAN OTRAS</a:t>
            </a:r>
          </a:p>
          <a:p>
            <a:pPr algn="ctr"/>
            <a:r>
              <a:rPr lang="es-PA" sz="2400" b="1" dirty="0" smtClean="0">
                <a:solidFill>
                  <a:schemeClr val="bg1"/>
                </a:solidFill>
              </a:rPr>
              <a:t>DISPOSICIONES</a:t>
            </a:r>
            <a:endParaRPr lang="es-P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91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65" y="2865071"/>
            <a:ext cx="1152244" cy="112785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509" y="2865071"/>
            <a:ext cx="1219306" cy="120101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030064" y="5193945"/>
            <a:ext cx="652370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27305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9DD9"/>
              </a:buClr>
              <a:buSzPct val="85000"/>
              <a:buFont typeface="Wingdings 2" panose="05020102010507070707" pitchFamily="18" charset="2"/>
              <a:buChar char=""/>
            </a:pPr>
            <a:r>
              <a:rPr lang="es-PA" altLang="es-PA" sz="3600" dirty="0">
                <a:solidFill>
                  <a:prstClr val="black"/>
                </a:solidFill>
                <a:latin typeface="Monotype Corsiva" pitchFamily="66" charset="0"/>
              </a:rPr>
              <a:t>Augusto Ho</a:t>
            </a:r>
            <a:r>
              <a:rPr lang="es-PA" altLang="es-PA" sz="2800" dirty="0">
                <a:solidFill>
                  <a:prstClr val="white"/>
                </a:solidFill>
                <a:latin typeface="Constantia"/>
              </a:rPr>
              <a:t/>
            </a:r>
            <a:br>
              <a:rPr lang="es-PA" altLang="es-PA" sz="2800" dirty="0">
                <a:solidFill>
                  <a:prstClr val="white"/>
                </a:solidFill>
                <a:latin typeface="Constantia"/>
              </a:rPr>
            </a:br>
            <a:r>
              <a:rPr lang="es-PA" altLang="es-PA" sz="2000" dirty="0">
                <a:solidFill>
                  <a:prstClr val="black"/>
                </a:solidFill>
                <a:latin typeface="Constantia"/>
              </a:rPr>
              <a:t>hoaugusto67@gmail.com</a:t>
            </a:r>
            <a:br>
              <a:rPr lang="es-PA" altLang="es-PA" sz="2000" dirty="0">
                <a:solidFill>
                  <a:prstClr val="black"/>
                </a:solidFill>
                <a:latin typeface="Constantia"/>
              </a:rPr>
            </a:br>
            <a:endParaRPr lang="es-PA" altLang="es-PA" sz="2000" dirty="0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06423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7088</TotalTime>
  <Words>260</Words>
  <Application>Microsoft Office PowerPoint</Application>
  <PresentationFormat>Panorámica</PresentationFormat>
  <Paragraphs>35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Batang</vt:lpstr>
      <vt:lpstr>Calibri</vt:lpstr>
      <vt:lpstr>Calibri Light</vt:lpstr>
      <vt:lpstr>Constantia</vt:lpstr>
      <vt:lpstr>Monotype Corsiva</vt:lpstr>
      <vt:lpstr>Wingdings 2</vt:lpstr>
      <vt:lpstr>Tema de Office</vt:lpstr>
      <vt:lpstr>Presentación de PowerPoint</vt:lpstr>
      <vt:lpstr>Una agenda para hoy</vt:lpstr>
      <vt:lpstr>Legislación aplicable en Panamá </vt:lpstr>
      <vt:lpstr>Presentación de PowerPoint</vt:lpstr>
      <vt:lpstr>Presentación de PowerPoint</vt:lpstr>
      <vt:lpstr>Precedentes</vt:lpstr>
      <vt:lpstr>Presentación de PowerPoint</vt:lpstr>
      <vt:lpstr>Presentación de PowerPoint</vt:lpstr>
      <vt:lpstr>¿Cocinamos algo rico?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Augusto Ho</dc:creator>
  <cp:lastModifiedBy>Usuario de Windows</cp:lastModifiedBy>
  <cp:revision>40</cp:revision>
  <dcterms:created xsi:type="dcterms:W3CDTF">2020-01-24T16:00:36Z</dcterms:created>
  <dcterms:modified xsi:type="dcterms:W3CDTF">2020-01-31T17:42:17Z</dcterms:modified>
</cp:coreProperties>
</file>